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390e7c1ade_0_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390e7c1ad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a:stCxn id="40" idx="1"/>
          </p:cNvCxnSpPr>
          <p:nvPr/>
        </p:nvCxnSpPr>
        <p:spPr>
          <a:xfrm>
            <a:off x="3033472" y="937660"/>
            <a:ext cx="15900" cy="6687300"/>
          </a:xfrm>
          <a:prstGeom prst="straightConnector1">
            <a:avLst/>
          </a:prstGeom>
          <a:noFill/>
          <a:ln cap="flat" cmpd="sng" w="9525">
            <a:solidFill>
              <a:srgbClr val="CCCCCC"/>
            </a:solidFill>
            <a:prstDash val="solid"/>
            <a:round/>
            <a:headEnd len="med" w="med" type="none"/>
            <a:tailEnd len="med" w="med" type="none"/>
          </a:ln>
        </p:spPr>
      </p:cxnSp>
      <p:sp>
        <p:nvSpPr>
          <p:cNvPr id="41" name="Google Shape;41;p3"/>
          <p:cNvSpPr/>
          <p:nvPr/>
        </p:nvSpPr>
        <p:spPr>
          <a:xfrm>
            <a:off x="172025" y="7617450"/>
            <a:ext cx="7599900" cy="2264100"/>
          </a:xfrm>
          <a:prstGeom prst="rect">
            <a:avLst/>
          </a:prstGeom>
          <a:noFill/>
          <a:ln cap="flat" cmpd="sng" w="38100">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3"/>
          <p:cNvGrpSpPr/>
          <p:nvPr/>
        </p:nvGrpSpPr>
        <p:grpSpPr>
          <a:xfrm>
            <a:off x="190345" y="900758"/>
            <a:ext cx="7581747" cy="5906"/>
            <a:chOff x="1890075" y="5241175"/>
            <a:chExt cx="4240556" cy="257700"/>
          </a:xfrm>
        </p:grpSpPr>
        <p:sp>
          <p:nvSpPr>
            <p:cNvPr id="43" name="Google Shape;4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6" name="Google Shape;4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7" name="Google Shape;47;p3"/>
          <p:cNvGrpSpPr/>
          <p:nvPr/>
        </p:nvGrpSpPr>
        <p:grpSpPr>
          <a:xfrm>
            <a:off x="190320" y="931759"/>
            <a:ext cx="7581691" cy="5901"/>
            <a:chOff x="1890075" y="5241175"/>
            <a:chExt cx="4240556" cy="257700"/>
          </a:xfrm>
        </p:grpSpPr>
        <p:sp>
          <p:nvSpPr>
            <p:cNvPr id="48" name="Google Shape;4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 name="Google Shape;4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172024" y="10408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4069D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190349" y="2907725"/>
            <a:ext cx="137818" cy="187200"/>
            <a:chOff x="507100" y="1540400"/>
            <a:chExt cx="158375" cy="187200"/>
          </a:xfrm>
        </p:grpSpPr>
        <p:sp>
          <p:nvSpPr>
            <p:cNvPr id="58" name="Google Shape;58;p3"/>
            <p:cNvSpPr/>
            <p:nvPr/>
          </p:nvSpPr>
          <p:spPr>
            <a:xfrm>
              <a:off x="529575" y="1540400"/>
              <a:ext cx="135900" cy="187200"/>
            </a:xfrm>
            <a:prstGeom prst="chevron">
              <a:avLst>
                <a:gd fmla="val 50000" name="adj"/>
              </a:avLst>
            </a:prstGeom>
            <a:solidFill>
              <a:srgbClr val="DB443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r>
              <a:rPr lang="en" sz="1500">
                <a:latin typeface="Work Sans"/>
                <a:ea typeface="Work Sans"/>
                <a:cs typeface="Work Sans"/>
                <a:sym typeface="Work Sans"/>
              </a:rPr>
              <a:t> </a:t>
            </a:r>
            <a:endParaRPr sz="1500">
              <a:latin typeface="Work Sans"/>
              <a:ea typeface="Work Sans"/>
              <a:cs typeface="Work Sans"/>
              <a:sym typeface="Work Sans"/>
            </a:endParaRPr>
          </a:p>
        </p:txBody>
      </p:sp>
      <p:grpSp>
        <p:nvGrpSpPr>
          <p:cNvPr id="61" name="Google Shape;61;p3"/>
          <p:cNvGrpSpPr/>
          <p:nvPr/>
        </p:nvGrpSpPr>
        <p:grpSpPr>
          <a:xfrm>
            <a:off x="172024" y="5506200"/>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3"/>
          <p:cNvSpPr/>
          <p:nvPr>
            <p:ph idx="2" type="pic"/>
          </p:nvPr>
        </p:nvSpPr>
        <p:spPr>
          <a:xfrm>
            <a:off x="3204302" y="1086900"/>
            <a:ext cx="3460800" cy="2845500"/>
          </a:xfrm>
          <a:prstGeom prst="rect">
            <a:avLst/>
          </a:prstGeom>
          <a:noFill/>
          <a:ln cap="flat" cmpd="sng" w="19050">
            <a:solidFill>
              <a:srgbClr val="000000"/>
            </a:solidFill>
            <a:prstDash val="solid"/>
            <a:round/>
            <a:headEnd len="sm" w="sm" type="none"/>
            <a:tailEnd len="sm" w="sm" type="none"/>
          </a:ln>
        </p:spPr>
      </p:sp>
      <p:sp>
        <p:nvSpPr>
          <p:cNvPr id="65" name="Google Shape;65;p3"/>
          <p:cNvSpPr/>
          <p:nvPr>
            <p:ph idx="3" type="pic"/>
          </p:nvPr>
        </p:nvSpPr>
        <p:spPr>
          <a:xfrm>
            <a:off x="4469988" y="4518263"/>
            <a:ext cx="2453400" cy="2398200"/>
          </a:xfrm>
          <a:prstGeom prst="rect">
            <a:avLst/>
          </a:prstGeom>
          <a:noFill/>
          <a:ln cap="flat" cmpd="sng" w="19050">
            <a:solidFill>
              <a:srgbClr val="000000"/>
            </a:solidFill>
            <a:prstDash val="solid"/>
            <a:round/>
            <a:headEnd len="sm" w="sm" type="none"/>
            <a:tailEnd len="sm" w="sm" type="none"/>
          </a:ln>
        </p:spPr>
      </p:sp>
      <p:sp>
        <p:nvSpPr>
          <p:cNvPr id="66" name="Google Shape;66;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67" name="Google Shape;67;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8" name="Google Shape;68;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9" name="Google Shape;69;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0" name="Google Shape;70;p3"/>
          <p:cNvGrpSpPr/>
          <p:nvPr/>
        </p:nvGrpSpPr>
        <p:grpSpPr>
          <a:xfrm>
            <a:off x="172024" y="7607808"/>
            <a:ext cx="137818" cy="187200"/>
            <a:chOff x="507100" y="1997600"/>
            <a:chExt cx="158375" cy="187200"/>
          </a:xfrm>
        </p:grpSpPr>
        <p:sp>
          <p:nvSpPr>
            <p:cNvPr id="71" name="Google Shape;71;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3" name="Shape 73"/>
        <p:cNvGrpSpPr/>
        <p:nvPr/>
      </p:nvGrpSpPr>
      <p:grpSpPr>
        <a:xfrm>
          <a:off x="0" y="0"/>
          <a:ext cx="0" cy="0"/>
          <a:chOff x="0" y="0"/>
          <a:chExt cx="0" cy="0"/>
        </a:xfrm>
      </p:grpSpPr>
      <p:cxnSp>
        <p:nvCxnSpPr>
          <p:cNvPr id="74" name="Google Shape;74;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5" name="Google Shape;75;p4"/>
          <p:cNvGrpSpPr/>
          <p:nvPr/>
        </p:nvGrpSpPr>
        <p:grpSpPr>
          <a:xfrm>
            <a:off x="404725" y="1681475"/>
            <a:ext cx="6908400" cy="72025"/>
            <a:chOff x="404725" y="1681475"/>
            <a:chExt cx="6908400" cy="72025"/>
          </a:xfrm>
        </p:grpSpPr>
        <p:cxnSp>
          <p:nvCxnSpPr>
            <p:cNvPr id="76" name="Google Shape;76;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77" name="Google Shape;77;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78" name="Google Shape;78;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79" name="Google Shape;79;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0" name="Google Shape;80;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1" name="Google Shape;81;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2" name="Google Shape;82;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3" name="Google Shape;83;p4"/>
          <p:cNvGrpSpPr/>
          <p:nvPr/>
        </p:nvGrpSpPr>
        <p:grpSpPr>
          <a:xfrm>
            <a:off x="417975" y="1885250"/>
            <a:ext cx="2357775" cy="410125"/>
            <a:chOff x="417975" y="1885250"/>
            <a:chExt cx="2357775" cy="410125"/>
          </a:xfrm>
        </p:grpSpPr>
        <p:sp>
          <p:nvSpPr>
            <p:cNvPr id="84" name="Google Shape;84;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4"/>
          <p:cNvGrpSpPr/>
          <p:nvPr/>
        </p:nvGrpSpPr>
        <p:grpSpPr>
          <a:xfrm>
            <a:off x="417975" y="3505200"/>
            <a:ext cx="2357775" cy="410125"/>
            <a:chOff x="265575" y="3352800"/>
            <a:chExt cx="2357775" cy="410125"/>
          </a:xfrm>
        </p:grpSpPr>
        <p:sp>
          <p:nvSpPr>
            <p:cNvPr id="89" name="Google Shape;89;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4"/>
          <p:cNvGrpSpPr/>
          <p:nvPr/>
        </p:nvGrpSpPr>
        <p:grpSpPr>
          <a:xfrm>
            <a:off x="3872113" y="3505200"/>
            <a:ext cx="2357775" cy="410125"/>
            <a:chOff x="3567313" y="3200400"/>
            <a:chExt cx="2357775" cy="410125"/>
          </a:xfrm>
        </p:grpSpPr>
        <p:sp>
          <p:nvSpPr>
            <p:cNvPr id="94" name="Google Shape;94;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4"/>
          <p:cNvGrpSpPr/>
          <p:nvPr/>
        </p:nvGrpSpPr>
        <p:grpSpPr>
          <a:xfrm>
            <a:off x="417963" y="6597750"/>
            <a:ext cx="2357775" cy="410125"/>
            <a:chOff x="-39237" y="6140550"/>
            <a:chExt cx="2357775" cy="410125"/>
          </a:xfrm>
        </p:grpSpPr>
        <p:sp>
          <p:nvSpPr>
            <p:cNvPr id="99" name="Google Shape;99;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4" name="Google Shape;104;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5" name="Google Shape;105;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6" name="Google Shape;106;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7" name="Google Shape;107;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8" name="Google Shape;108;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9" name="Google Shape;109;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0" name="Google Shape;110;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1" name="Google Shape;111;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3" name="Google Shape;113;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4" name="Shape 114"/>
        <p:cNvGrpSpPr/>
        <p:nvPr/>
      </p:nvGrpSpPr>
      <p:grpSpPr>
        <a:xfrm>
          <a:off x="0" y="0"/>
          <a:ext cx="0" cy="0"/>
          <a:chOff x="0" y="0"/>
          <a:chExt cx="0" cy="0"/>
        </a:xfrm>
      </p:grpSpPr>
      <p:sp>
        <p:nvSpPr>
          <p:cNvPr id="115" name="Google Shape;115;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6" name="Google Shape;116;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7" name="Google Shape;117;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8" name="Google Shape;118;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19" name="Google Shape;119;p5"/>
          <p:cNvGrpSpPr/>
          <p:nvPr/>
        </p:nvGrpSpPr>
        <p:grpSpPr>
          <a:xfrm>
            <a:off x="95351" y="1392509"/>
            <a:ext cx="7581691" cy="5901"/>
            <a:chOff x="1890075" y="5241175"/>
            <a:chExt cx="4240556" cy="257700"/>
          </a:xfrm>
        </p:grpSpPr>
        <p:sp>
          <p:nvSpPr>
            <p:cNvPr id="120" name="Google Shape;120;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1" name="Google Shape;121;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2" name="Google Shape;122;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3" name="Google Shape;123;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4" name="Google Shape;124;p5"/>
          <p:cNvGrpSpPr/>
          <p:nvPr/>
        </p:nvGrpSpPr>
        <p:grpSpPr>
          <a:xfrm>
            <a:off x="95351" y="4542984"/>
            <a:ext cx="7581691" cy="5901"/>
            <a:chOff x="1890075" y="5241175"/>
            <a:chExt cx="4240556" cy="257700"/>
          </a:xfrm>
        </p:grpSpPr>
        <p:sp>
          <p:nvSpPr>
            <p:cNvPr id="125" name="Google Shape;12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8" name="Google Shape;12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29" name="Google Shape;129;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2" name="Google Shape;132;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4" name="Google Shape;134;p5"/>
          <p:cNvGrpSpPr/>
          <p:nvPr/>
        </p:nvGrpSpPr>
        <p:grpSpPr>
          <a:xfrm>
            <a:off x="95351" y="7362159"/>
            <a:ext cx="7581691" cy="5901"/>
            <a:chOff x="1890075" y="5241175"/>
            <a:chExt cx="4240556" cy="257700"/>
          </a:xfrm>
        </p:grpSpPr>
        <p:sp>
          <p:nvSpPr>
            <p:cNvPr id="135" name="Google Shape;13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6" name="Google Shape;13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7" name="Google Shape;13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8" name="Google Shape;13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9" name="Google Shape;139;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0" name="Shape 140"/>
        <p:cNvGrpSpPr/>
        <p:nvPr/>
      </p:nvGrpSpPr>
      <p:grpSpPr>
        <a:xfrm>
          <a:off x="0" y="0"/>
          <a:ext cx="0" cy="0"/>
          <a:chOff x="0" y="0"/>
          <a:chExt cx="0" cy="0"/>
        </a:xfrm>
      </p:grpSpPr>
      <p:sp>
        <p:nvSpPr>
          <p:cNvPr id="141" name="Google Shape;14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2" name="Google Shape;142;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3" name="Google Shape;143;p6"/>
          <p:cNvGrpSpPr/>
          <p:nvPr/>
        </p:nvGrpSpPr>
        <p:grpSpPr>
          <a:xfrm>
            <a:off x="-16250" y="9048087"/>
            <a:ext cx="7804900" cy="1072407"/>
            <a:chOff x="-19118" y="4617750"/>
            <a:chExt cx="9182236" cy="548378"/>
          </a:xfrm>
        </p:grpSpPr>
        <p:sp>
          <p:nvSpPr>
            <p:cNvPr id="144" name="Google Shape;144;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5" name="Google Shape;145;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6" name="Shape 1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8"/>
          <p:cNvSpPr txBox="1"/>
          <p:nvPr>
            <p:ph type="title"/>
          </p:nvPr>
        </p:nvSpPr>
        <p:spPr>
          <a:xfrm>
            <a:off x="190350" y="11200"/>
            <a:ext cx="72909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Regression A</a:t>
            </a:r>
            <a:r>
              <a:rPr lang="en"/>
              <a:t>ssumptions</a:t>
            </a:r>
            <a:r>
              <a:rPr lang="en"/>
              <a:t> After Modeling</a:t>
            </a:r>
            <a:endParaRPr/>
          </a:p>
        </p:txBody>
      </p:sp>
      <p:sp>
        <p:nvSpPr>
          <p:cNvPr id="152" name="Google Shape;152;p8"/>
          <p:cNvSpPr txBox="1"/>
          <p:nvPr/>
        </p:nvSpPr>
        <p:spPr>
          <a:xfrm>
            <a:off x="190350" y="3088349"/>
            <a:ext cx="2802300" cy="169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50">
                <a:solidFill>
                  <a:schemeClr val="accent2"/>
                </a:solidFill>
                <a:latin typeface="Google Sans"/>
                <a:ea typeface="Google Sans"/>
                <a:cs typeface="Google Sans"/>
                <a:sym typeface="Google Sans"/>
              </a:rPr>
              <a:t>The Automatidata data team chose to create a multiple linear regression (MLR) model based on the type and distribution of data provided. The MLR </a:t>
            </a:r>
            <a:r>
              <a:rPr lang="en" sz="1150">
                <a:solidFill>
                  <a:schemeClr val="accent2"/>
                </a:solidFill>
                <a:latin typeface="Google Sans"/>
                <a:ea typeface="Google Sans"/>
                <a:cs typeface="Google Sans"/>
                <a:sym typeface="Google Sans"/>
              </a:rPr>
              <a:t>model showed a successful model that estimates taxi cab fares prior to the ride.</a:t>
            </a:r>
            <a:endParaRPr sz="115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15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150">
                <a:solidFill>
                  <a:schemeClr val="accent2"/>
                </a:solidFill>
                <a:latin typeface="Google Sans"/>
                <a:ea typeface="Google Sans"/>
                <a:cs typeface="Google Sans"/>
                <a:sym typeface="Google Sans"/>
              </a:rPr>
              <a:t>The model performance is high on both training and test sets, suggesting that the model is not over-biased and that the model is not overfit. The model performed better on the test data.</a:t>
            </a:r>
            <a:endParaRPr sz="1150">
              <a:solidFill>
                <a:schemeClr val="accent2"/>
              </a:solidFill>
              <a:latin typeface="Google Sans"/>
              <a:ea typeface="Google Sans"/>
              <a:cs typeface="Google Sans"/>
              <a:sym typeface="Google Sans"/>
            </a:endParaRPr>
          </a:p>
        </p:txBody>
      </p:sp>
      <p:sp>
        <p:nvSpPr>
          <p:cNvPr id="153" name="Google Shape;153;p8"/>
          <p:cNvSpPr txBox="1"/>
          <p:nvPr/>
        </p:nvSpPr>
        <p:spPr>
          <a:xfrm>
            <a:off x="193425" y="1288250"/>
            <a:ext cx="2802300" cy="147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rgbClr val="000000"/>
              </a:buClr>
              <a:buSzPts val="1100"/>
              <a:buFont typeface="Arial"/>
              <a:buNone/>
            </a:pPr>
            <a:r>
              <a:rPr lang="en" sz="1200">
                <a:solidFill>
                  <a:schemeClr val="accent2"/>
                </a:solidFill>
                <a:latin typeface="Google Sans"/>
                <a:ea typeface="Google Sans"/>
                <a:cs typeface="Google Sans"/>
                <a:sym typeface="Google Sans"/>
              </a:rPr>
              <a:t>The New York City Taxi &amp; Limousine Commission contracted Automatidata to predict taxi cab fares. </a:t>
            </a:r>
            <a:r>
              <a:rPr lang="en" sz="1200">
                <a:solidFill>
                  <a:schemeClr val="accent2"/>
                </a:solidFill>
                <a:latin typeface="Google Sans"/>
                <a:ea typeface="Google Sans"/>
                <a:cs typeface="Google Sans"/>
                <a:sym typeface="Google Sans"/>
              </a:rPr>
              <a:t>In this part of the project, the Automatidata data team created the deliverable for the original ask from their client: a regression model.</a:t>
            </a:r>
            <a:endParaRPr sz="1200">
              <a:solidFill>
                <a:schemeClr val="dk2"/>
              </a:solidFill>
              <a:latin typeface="Google Sans"/>
              <a:ea typeface="Google Sans"/>
              <a:cs typeface="Google Sans"/>
              <a:sym typeface="Google Sans"/>
            </a:endParaRPr>
          </a:p>
        </p:txBody>
      </p:sp>
      <p:sp>
        <p:nvSpPr>
          <p:cNvPr id="154" name="Google Shape;154;p8"/>
          <p:cNvSpPr txBox="1"/>
          <p:nvPr/>
        </p:nvSpPr>
        <p:spPr>
          <a:xfrm>
            <a:off x="211425" y="7834775"/>
            <a:ext cx="3150900" cy="20379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feature with the greatest effect on fare </a:t>
            </a:r>
            <a:r>
              <a:rPr lang="en" sz="1200">
                <a:solidFill>
                  <a:schemeClr val="accent2"/>
                </a:solidFill>
                <a:latin typeface="Google Sans"/>
                <a:ea typeface="Google Sans"/>
                <a:cs typeface="Google Sans"/>
                <a:sym typeface="Google Sans"/>
              </a:rPr>
              <a:t>amount</a:t>
            </a:r>
            <a:r>
              <a:rPr lang="en" sz="1200">
                <a:solidFill>
                  <a:schemeClr val="accent2"/>
                </a:solidFill>
                <a:latin typeface="Google Sans"/>
                <a:ea typeface="Google Sans"/>
                <a:cs typeface="Google Sans"/>
                <a:sym typeface="Google Sans"/>
              </a:rPr>
              <a:t> was ride duration, which was not unexpected. The model revealed a mean increase of $7 for each additional minute, however, this is not a reliable benchmark due to high correlation between some features. </a:t>
            </a:r>
            <a:endParaRPr sz="1200">
              <a:solidFill>
                <a:schemeClr val="accent2"/>
              </a:solidFill>
              <a:latin typeface="Google Sans"/>
              <a:ea typeface="Google Sans"/>
              <a:cs typeface="Google Sans"/>
              <a:sym typeface="Google Sans"/>
            </a:endParaRPr>
          </a:p>
          <a:p>
            <a:pPr indent="-304800" lvl="0" marL="457200" rtl="0" algn="l">
              <a:lnSpc>
                <a:spcPct val="100000"/>
              </a:lnSpc>
              <a:spcBef>
                <a:spcPts val="100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Request additional data from under-represented itineraries. </a:t>
            </a:r>
            <a:endParaRPr sz="1200">
              <a:solidFill>
                <a:schemeClr val="accent2"/>
              </a:solidFill>
              <a:latin typeface="Google Sans"/>
              <a:ea typeface="Google Sans"/>
              <a:cs typeface="Google Sans"/>
              <a:sym typeface="Google Sans"/>
            </a:endParaRPr>
          </a:p>
        </p:txBody>
      </p:sp>
      <p:sp>
        <p:nvSpPr>
          <p:cNvPr id="155" name="Google Shape;155;p8"/>
          <p:cNvSpPr txBox="1"/>
          <p:nvPr/>
        </p:nvSpPr>
        <p:spPr>
          <a:xfrm>
            <a:off x="190350" y="5724300"/>
            <a:ext cx="2802300" cy="1662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200">
                <a:solidFill>
                  <a:schemeClr val="accent2"/>
                </a:solidFill>
                <a:latin typeface="Google Sans"/>
                <a:ea typeface="Google Sans"/>
                <a:cs typeface="Google Sans"/>
                <a:sym typeface="Google Sans"/>
              </a:rPr>
              <a:t>Imputing o</a:t>
            </a:r>
            <a:r>
              <a:rPr lang="en" sz="1200">
                <a:solidFill>
                  <a:schemeClr val="accent2"/>
                </a:solidFill>
                <a:latin typeface="Google Sans"/>
                <a:ea typeface="Google Sans"/>
                <a:cs typeface="Google Sans"/>
                <a:sym typeface="Google Sans"/>
              </a:rPr>
              <a:t>utliers optimized the model, specifically in regards to the variables of: fare amount and duration.</a:t>
            </a:r>
            <a:endParaRPr sz="120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20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200">
                <a:solidFill>
                  <a:schemeClr val="accent2"/>
                </a:solidFill>
                <a:latin typeface="Google Sans"/>
                <a:ea typeface="Google Sans"/>
                <a:cs typeface="Google Sans"/>
                <a:sym typeface="Google Sans"/>
              </a:rPr>
              <a:t>The linear regression model provides a sound framework for predicting the estimated fare amount for taxi rides.</a:t>
            </a:r>
            <a:endParaRPr sz="1200">
              <a:latin typeface="Google Sans"/>
              <a:ea typeface="Google Sans"/>
              <a:cs typeface="Google Sans"/>
              <a:sym typeface="Google Sans"/>
            </a:endParaRPr>
          </a:p>
        </p:txBody>
      </p:sp>
      <p:sp>
        <p:nvSpPr>
          <p:cNvPr id="156" name="Google Shape;156;p8"/>
          <p:cNvSpPr txBox="1"/>
          <p:nvPr/>
        </p:nvSpPr>
        <p:spPr>
          <a:xfrm>
            <a:off x="3133625" y="5888400"/>
            <a:ext cx="4203900" cy="149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2"/>
                </a:solidFill>
                <a:latin typeface="Google Sans"/>
                <a:ea typeface="Google Sans"/>
                <a:cs typeface="Google Sans"/>
                <a:sym typeface="Google Sans"/>
              </a:rPr>
              <a:t>Model metrics</a:t>
            </a:r>
            <a:r>
              <a:rPr lang="en" sz="1100">
                <a:solidFill>
                  <a:schemeClr val="accent2"/>
                </a:solidFill>
                <a:latin typeface="Google Sans"/>
                <a:ea typeface="Google Sans"/>
                <a:cs typeface="Google Sans"/>
                <a:sym typeface="Google Sans"/>
              </a:rPr>
              <a:t>:</a:t>
            </a:r>
            <a:endParaRPr sz="1100">
              <a:solidFill>
                <a:schemeClr val="accent2"/>
              </a:solidFill>
              <a:latin typeface="Google Sans"/>
              <a:ea typeface="Google Sans"/>
              <a:cs typeface="Google Sans"/>
              <a:sym typeface="Google Sans"/>
            </a:endParaRPr>
          </a:p>
          <a:p>
            <a:pPr indent="-298450" lvl="0" marL="457200" rtl="0" algn="l">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Net model tuning resulted in:</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R^2 0.87, meaning that 86.8% of the variance is described by the model.</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MAE 2.1</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MSE: 14.36</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RMSE 3.8</a:t>
            </a:r>
            <a:endParaRPr sz="1100">
              <a:latin typeface="Google Sans"/>
              <a:ea typeface="Google Sans"/>
              <a:cs typeface="Google Sans"/>
              <a:sym typeface="Google Sans"/>
            </a:endParaRPr>
          </a:p>
        </p:txBody>
      </p:sp>
      <p:sp>
        <p:nvSpPr>
          <p:cNvPr id="157" name="Google Shape;157;p8"/>
          <p:cNvSpPr txBox="1"/>
          <p:nvPr/>
        </p:nvSpPr>
        <p:spPr>
          <a:xfrm>
            <a:off x="3204725" y="5328325"/>
            <a:ext cx="413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Google Sans"/>
                <a:ea typeface="Google Sans"/>
                <a:cs typeface="Google Sans"/>
                <a:sym typeface="Google Sans"/>
              </a:rPr>
              <a:t>Alt-text: The scatter plot shows a linear regression model plot illustrating predicted and actual fare amount for taxi cab rides.</a:t>
            </a:r>
            <a:endParaRPr sz="900">
              <a:latin typeface="Google Sans"/>
              <a:ea typeface="Google Sans"/>
              <a:cs typeface="Google Sans"/>
              <a:sym typeface="Google Sans"/>
            </a:endParaRPr>
          </a:p>
        </p:txBody>
      </p:sp>
      <p:sp>
        <p:nvSpPr>
          <p:cNvPr id="158" name="Google Shape;158;p8"/>
          <p:cNvSpPr txBox="1"/>
          <p:nvPr/>
        </p:nvSpPr>
        <p:spPr>
          <a:xfrm>
            <a:off x="1458300" y="381675"/>
            <a:ext cx="46560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 for the New York</a:t>
            </a:r>
            <a:r>
              <a:rPr lang="en" sz="1200">
                <a:latin typeface="PT Sans Narrow"/>
                <a:ea typeface="PT Sans Narrow"/>
                <a:cs typeface="PT Sans Narrow"/>
                <a:sym typeface="PT Sans Narrow"/>
              </a:rPr>
              <a:t> City</a:t>
            </a:r>
            <a:r>
              <a:rPr lang="en" sz="1200">
                <a:solidFill>
                  <a:srgbClr val="000000"/>
                </a:solidFill>
                <a:latin typeface="PT Sans Narrow"/>
                <a:ea typeface="PT Sans Narrow"/>
                <a:cs typeface="PT Sans Narrow"/>
                <a:sym typeface="PT Sans Narrow"/>
              </a:rPr>
              <a:t> Taxi and Limousine Commission Prepared by </a:t>
            </a:r>
            <a:r>
              <a:rPr b="1" lang="en" sz="1200">
                <a:solidFill>
                  <a:srgbClr val="000000"/>
                </a:solidFill>
                <a:latin typeface="PT Sans Narrow"/>
                <a:ea typeface="PT Sans Narrow"/>
                <a:cs typeface="PT Sans Narrow"/>
                <a:sym typeface="PT Sans Narrow"/>
              </a:rPr>
              <a:t>Automatidata</a:t>
            </a:r>
            <a:endParaRPr b="1" sz="1200">
              <a:solidFill>
                <a:srgbClr val="000000"/>
              </a:solidFill>
              <a:latin typeface="PT Sans Narrow"/>
              <a:ea typeface="PT Sans Narrow"/>
              <a:cs typeface="PT Sans Narrow"/>
              <a:sym typeface="PT Sans Narrow"/>
            </a:endParaRPr>
          </a:p>
        </p:txBody>
      </p:sp>
      <p:sp>
        <p:nvSpPr>
          <p:cNvPr id="159" name="Google Shape;159;p8"/>
          <p:cNvSpPr txBox="1"/>
          <p:nvPr/>
        </p:nvSpPr>
        <p:spPr>
          <a:xfrm>
            <a:off x="3362225" y="7678825"/>
            <a:ext cx="3362700" cy="17907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New York City Taxi and Limousine commission can use these findings to create an app that allows users (TLC riders) to see the estimated fare before their ride begins.</a:t>
            </a:r>
            <a:endParaRPr sz="1200">
              <a:solidFill>
                <a:schemeClr val="accent2"/>
              </a:solidFill>
              <a:latin typeface="Google Sans"/>
              <a:ea typeface="Google Sans"/>
              <a:cs typeface="Google Sans"/>
              <a:sym typeface="Google Sans"/>
            </a:endParaRPr>
          </a:p>
          <a:p>
            <a:pPr indent="-304800" lvl="0" marL="457200" rtl="0" algn="l">
              <a:lnSpc>
                <a:spcPct val="100000"/>
              </a:lnSpc>
              <a:spcBef>
                <a:spcPts val="100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model provides a generally strong and reliable fare prediction that can be used in downstream modeling efforts.</a:t>
            </a:r>
            <a:endParaRPr/>
          </a:p>
        </p:txBody>
      </p:sp>
      <p:pic>
        <p:nvPicPr>
          <p:cNvPr id="160" name="Google Shape;160;p8"/>
          <p:cNvPicPr preferRelativeResize="0"/>
          <p:nvPr/>
        </p:nvPicPr>
        <p:blipFill>
          <a:blip r:embed="rId3">
            <a:alphaModFix/>
          </a:blip>
          <a:stretch>
            <a:fillRect/>
          </a:stretch>
        </p:blipFill>
        <p:spPr>
          <a:xfrm>
            <a:off x="3300525" y="1916912"/>
            <a:ext cx="3666043" cy="3487613"/>
          </a:xfrm>
          <a:prstGeom prst="rect">
            <a:avLst/>
          </a:prstGeom>
          <a:noFill/>
          <a:ln>
            <a:noFill/>
          </a:ln>
        </p:spPr>
      </p:pic>
      <p:sp>
        <p:nvSpPr>
          <p:cNvPr id="161" name="Google Shape;161;p8"/>
          <p:cNvSpPr txBox="1"/>
          <p:nvPr/>
        </p:nvSpPr>
        <p:spPr>
          <a:xfrm>
            <a:off x="3057425" y="993200"/>
            <a:ext cx="4586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Google Sans"/>
                <a:ea typeface="Google Sans"/>
                <a:cs typeface="Google Sans"/>
                <a:sym typeface="Google Sans"/>
              </a:rPr>
              <a:t>In order to showcase the efficacy of the linear regression model, the Automatidata data team included a scatter plot comparing the predicted and actual  fare amount. This model can be used to predict the fare amount of taxi cab rides with reasonable confidence. The provided notebook exhibits further analysis on the model residuals.</a:t>
            </a:r>
            <a:endParaRPr sz="10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